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8" r:id="rId3"/>
    <p:sldId id="257" r:id="rId4"/>
    <p:sldId id="282" r:id="rId5"/>
    <p:sldId id="283" r:id="rId6"/>
    <p:sldId id="286" r:id="rId7"/>
    <p:sldId id="302" r:id="rId8"/>
    <p:sldId id="287" r:id="rId9"/>
    <p:sldId id="291" r:id="rId10"/>
    <p:sldId id="303" r:id="rId11"/>
    <p:sldId id="300" r:id="rId12"/>
    <p:sldId id="304" r:id="rId13"/>
    <p:sldId id="305" r:id="rId14"/>
    <p:sldId id="306" r:id="rId15"/>
    <p:sldId id="307" r:id="rId16"/>
    <p:sldId id="308" r:id="rId17"/>
    <p:sldId id="309" r:id="rId18"/>
    <p:sldId id="301" r:id="rId19"/>
    <p:sldId id="280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1" autoAdjust="0"/>
    <p:restoredTop sz="94660"/>
  </p:normalViewPr>
  <p:slideViewPr>
    <p:cSldViewPr>
      <p:cViewPr>
        <p:scale>
          <a:sx n="80" d="100"/>
          <a:sy n="80" d="100"/>
        </p:scale>
        <p:origin x="-1278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CF513-6D2B-4472-AD16-E88BA4337593}" type="datetimeFigureOut">
              <a:rPr lang="en-US" smtClean="0"/>
              <a:t>12/4/2013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E4FD6-6B37-4904-A46A-1BC64A1698D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D6E67-597C-4002-BA10-E4BBD81A6341}" type="datetimeFigureOut">
              <a:rPr lang="en-US" smtClean="0"/>
              <a:pPr/>
              <a:t>12/4/2013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275A3-FFBB-49E5-888E-5E3774B527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2493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0"/>
          <p:cNvSpPr>
            <a:spLocks noChangeArrowheads="1"/>
          </p:cNvSpPr>
          <p:nvPr/>
        </p:nvSpPr>
        <p:spPr bwMode="auto">
          <a:xfrm>
            <a:off x="215900" y="223838"/>
            <a:ext cx="8712200" cy="59769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" name="shpGridNormal" hidden="1"/>
          <p:cNvGrpSpPr>
            <a:grpSpLocks/>
          </p:cNvGrpSpPr>
          <p:nvPr/>
        </p:nvGrpSpPr>
        <p:grpSpPr bwMode="auto">
          <a:xfrm>
            <a:off x="325438" y="434975"/>
            <a:ext cx="8496300" cy="5983288"/>
            <a:chOff x="292" y="389"/>
            <a:chExt cx="7611" cy="5361"/>
          </a:xfrm>
        </p:grpSpPr>
        <p:sp>
          <p:nvSpPr>
            <p:cNvPr id="6" name="Rectangle 205" hidden="1"/>
            <p:cNvSpPr>
              <a:spLocks noChangeArrowheads="1"/>
            </p:cNvSpPr>
            <p:nvPr userDrawn="1"/>
          </p:nvSpPr>
          <p:spPr bwMode="auto">
            <a:xfrm>
              <a:off x="292" y="389"/>
              <a:ext cx="7610" cy="5361"/>
            </a:xfrm>
            <a:prstGeom prst="rect">
              <a:avLst/>
            </a:prstGeom>
            <a:noFill/>
            <a:ln w="19050">
              <a:solidFill>
                <a:srgbClr val="8BA2B2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642938">
                <a:defRPr/>
              </a:pPr>
              <a:endParaRPr lang="en-GB" sz="1700" dirty="0">
                <a:solidFill>
                  <a:schemeClr val="tx1"/>
                </a:solidFill>
                <a:cs typeface="+mn-cs"/>
              </a:endParaRPr>
            </a:p>
          </p:txBody>
        </p:sp>
        <p:sp>
          <p:nvSpPr>
            <p:cNvPr id="7" name="Line 206" hidden="1"/>
            <p:cNvSpPr>
              <a:spLocks noChangeShapeType="1"/>
            </p:cNvSpPr>
            <p:nvPr userDrawn="1"/>
          </p:nvSpPr>
          <p:spPr bwMode="auto">
            <a:xfrm>
              <a:off x="310" y="927"/>
              <a:ext cx="7568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" name="Line 207" hidden="1"/>
            <p:cNvSpPr>
              <a:spLocks noChangeShapeType="1"/>
            </p:cNvSpPr>
            <p:nvPr userDrawn="1"/>
          </p:nvSpPr>
          <p:spPr bwMode="auto">
            <a:xfrm>
              <a:off x="310" y="1460"/>
              <a:ext cx="7593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" name="Line 208" hidden="1"/>
            <p:cNvSpPr>
              <a:spLocks noChangeShapeType="1"/>
            </p:cNvSpPr>
            <p:nvPr userDrawn="1"/>
          </p:nvSpPr>
          <p:spPr bwMode="auto">
            <a:xfrm>
              <a:off x="310" y="2002"/>
              <a:ext cx="7588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" name="Line 209" hidden="1"/>
            <p:cNvSpPr>
              <a:spLocks noChangeShapeType="1"/>
            </p:cNvSpPr>
            <p:nvPr userDrawn="1"/>
          </p:nvSpPr>
          <p:spPr bwMode="auto">
            <a:xfrm>
              <a:off x="310" y="2531"/>
              <a:ext cx="7584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" name="Line 210" hidden="1"/>
            <p:cNvSpPr>
              <a:spLocks noChangeShapeType="1"/>
            </p:cNvSpPr>
            <p:nvPr userDrawn="1"/>
          </p:nvSpPr>
          <p:spPr bwMode="auto">
            <a:xfrm>
              <a:off x="310" y="3067"/>
              <a:ext cx="7588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" name="Line 211" hidden="1"/>
            <p:cNvSpPr>
              <a:spLocks noChangeShapeType="1"/>
            </p:cNvSpPr>
            <p:nvPr userDrawn="1"/>
          </p:nvSpPr>
          <p:spPr bwMode="auto">
            <a:xfrm>
              <a:off x="310" y="3604"/>
              <a:ext cx="7593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" name="Line 212" hidden="1"/>
            <p:cNvSpPr>
              <a:spLocks noChangeShapeType="1"/>
            </p:cNvSpPr>
            <p:nvPr userDrawn="1"/>
          </p:nvSpPr>
          <p:spPr bwMode="auto">
            <a:xfrm>
              <a:off x="310" y="4144"/>
              <a:ext cx="7588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" name="Line 213" hidden="1"/>
            <p:cNvSpPr>
              <a:spLocks noChangeShapeType="1"/>
            </p:cNvSpPr>
            <p:nvPr userDrawn="1"/>
          </p:nvSpPr>
          <p:spPr bwMode="auto">
            <a:xfrm>
              <a:off x="293" y="4679"/>
              <a:ext cx="7601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5" name="Line 214" hidden="1"/>
            <p:cNvSpPr>
              <a:spLocks noChangeShapeType="1"/>
            </p:cNvSpPr>
            <p:nvPr userDrawn="1"/>
          </p:nvSpPr>
          <p:spPr bwMode="auto">
            <a:xfrm>
              <a:off x="293" y="5217"/>
              <a:ext cx="7604" cy="0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6" name="Line 215" hidden="1"/>
            <p:cNvSpPr>
              <a:spLocks noChangeShapeType="1"/>
            </p:cNvSpPr>
            <p:nvPr userDrawn="1"/>
          </p:nvSpPr>
          <p:spPr bwMode="auto">
            <a:xfrm>
              <a:off x="1280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7" name="Line 216" hidden="1"/>
            <p:cNvSpPr>
              <a:spLocks noChangeShapeType="1"/>
            </p:cNvSpPr>
            <p:nvPr userDrawn="1"/>
          </p:nvSpPr>
          <p:spPr bwMode="auto">
            <a:xfrm>
              <a:off x="1391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" name="Line 217" hidden="1"/>
            <p:cNvSpPr>
              <a:spLocks noChangeShapeType="1"/>
            </p:cNvSpPr>
            <p:nvPr userDrawn="1"/>
          </p:nvSpPr>
          <p:spPr bwMode="auto">
            <a:xfrm>
              <a:off x="2382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" name="Line 218" hidden="1"/>
            <p:cNvSpPr>
              <a:spLocks noChangeShapeType="1"/>
            </p:cNvSpPr>
            <p:nvPr userDrawn="1"/>
          </p:nvSpPr>
          <p:spPr bwMode="auto">
            <a:xfrm>
              <a:off x="2498" y="390"/>
              <a:ext cx="0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3" name="Group 219" hidden="1"/>
            <p:cNvGrpSpPr>
              <a:grpSpLocks/>
            </p:cNvGrpSpPr>
            <p:nvPr userDrawn="1"/>
          </p:nvGrpSpPr>
          <p:grpSpPr bwMode="auto">
            <a:xfrm>
              <a:off x="3485" y="390"/>
              <a:ext cx="112" cy="5354"/>
              <a:chOff x="3485" y="390"/>
              <a:chExt cx="112" cy="5354"/>
            </a:xfrm>
          </p:grpSpPr>
          <p:sp>
            <p:nvSpPr>
              <p:cNvPr id="32" name="Line 220" hidden="1"/>
              <p:cNvSpPr>
                <a:spLocks noChangeShapeType="1"/>
              </p:cNvSpPr>
              <p:nvPr userDrawn="1"/>
            </p:nvSpPr>
            <p:spPr bwMode="auto">
              <a:xfrm>
                <a:off x="3485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3" name="Line 221" hidden="1"/>
              <p:cNvSpPr>
                <a:spLocks noChangeShapeType="1"/>
              </p:cNvSpPr>
              <p:nvPr userDrawn="1"/>
            </p:nvSpPr>
            <p:spPr bwMode="auto">
              <a:xfrm>
                <a:off x="3597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21" name="Line 222" hidden="1"/>
            <p:cNvSpPr>
              <a:spLocks noChangeShapeType="1"/>
            </p:cNvSpPr>
            <p:nvPr userDrawn="1"/>
          </p:nvSpPr>
          <p:spPr bwMode="auto">
            <a:xfrm>
              <a:off x="4095" y="390"/>
              <a:ext cx="0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5" name="Group 223" hidden="1"/>
            <p:cNvGrpSpPr>
              <a:grpSpLocks/>
            </p:cNvGrpSpPr>
            <p:nvPr userDrawn="1"/>
          </p:nvGrpSpPr>
          <p:grpSpPr bwMode="auto">
            <a:xfrm>
              <a:off x="4592" y="390"/>
              <a:ext cx="114" cy="5354"/>
              <a:chOff x="4592" y="390"/>
              <a:chExt cx="114" cy="5354"/>
            </a:xfrm>
          </p:grpSpPr>
          <p:sp>
            <p:nvSpPr>
              <p:cNvPr id="30" name="Line 224" hidden="1"/>
              <p:cNvSpPr>
                <a:spLocks noChangeShapeType="1"/>
              </p:cNvSpPr>
              <p:nvPr userDrawn="1"/>
            </p:nvSpPr>
            <p:spPr bwMode="auto">
              <a:xfrm>
                <a:off x="4592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1" name="Line 225" hidden="1"/>
              <p:cNvSpPr>
                <a:spLocks noChangeShapeType="1"/>
              </p:cNvSpPr>
              <p:nvPr userDrawn="1"/>
            </p:nvSpPr>
            <p:spPr bwMode="auto">
              <a:xfrm>
                <a:off x="4706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23" name="Line 226" hidden="1"/>
            <p:cNvSpPr>
              <a:spLocks noChangeShapeType="1"/>
            </p:cNvSpPr>
            <p:nvPr userDrawn="1"/>
          </p:nvSpPr>
          <p:spPr bwMode="auto">
            <a:xfrm>
              <a:off x="5696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4" name="Line 227" hidden="1"/>
            <p:cNvSpPr>
              <a:spLocks noChangeShapeType="1"/>
            </p:cNvSpPr>
            <p:nvPr userDrawn="1"/>
          </p:nvSpPr>
          <p:spPr bwMode="auto">
            <a:xfrm>
              <a:off x="5810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" name="Line 228" hidden="1"/>
            <p:cNvSpPr>
              <a:spLocks noChangeShapeType="1"/>
            </p:cNvSpPr>
            <p:nvPr userDrawn="1"/>
          </p:nvSpPr>
          <p:spPr bwMode="auto">
            <a:xfrm>
              <a:off x="6799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6" name="Line 229" hidden="1"/>
            <p:cNvSpPr>
              <a:spLocks noChangeShapeType="1"/>
            </p:cNvSpPr>
            <p:nvPr userDrawn="1"/>
          </p:nvSpPr>
          <p:spPr bwMode="auto">
            <a:xfrm>
              <a:off x="6915" y="390"/>
              <a:ext cx="0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0" name="Group 230" hidden="1"/>
            <p:cNvGrpSpPr>
              <a:grpSpLocks/>
            </p:cNvGrpSpPr>
            <p:nvPr userDrawn="1"/>
          </p:nvGrpSpPr>
          <p:grpSpPr bwMode="auto">
            <a:xfrm>
              <a:off x="4038" y="390"/>
              <a:ext cx="112" cy="5354"/>
              <a:chOff x="3485" y="390"/>
              <a:chExt cx="112" cy="5354"/>
            </a:xfrm>
          </p:grpSpPr>
          <p:sp>
            <p:nvSpPr>
              <p:cNvPr id="28" name="Line 231" hidden="1"/>
              <p:cNvSpPr>
                <a:spLocks noChangeShapeType="1"/>
              </p:cNvSpPr>
              <p:nvPr userDrawn="1"/>
            </p:nvSpPr>
            <p:spPr bwMode="auto">
              <a:xfrm>
                <a:off x="3485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9" name="Line 232" hidden="1"/>
              <p:cNvSpPr>
                <a:spLocks noChangeShapeType="1"/>
              </p:cNvSpPr>
              <p:nvPr userDrawn="1"/>
            </p:nvSpPr>
            <p:spPr bwMode="auto">
              <a:xfrm>
                <a:off x="3597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pic>
        <p:nvPicPr>
          <p:cNvPr id="34" name="Picture 268" descr="ABB2logo 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30" name="Rectangle 34"/>
          <p:cNvSpPr>
            <a:spLocks noGrp="1" noChangeArrowheads="1"/>
          </p:cNvSpPr>
          <p:nvPr>
            <p:ph type="ctrTitle"/>
          </p:nvPr>
        </p:nvSpPr>
        <p:spPr>
          <a:xfrm>
            <a:off x="215900" y="4184650"/>
            <a:ext cx="8712200" cy="2016125"/>
          </a:xfrm>
        </p:spPr>
        <p:txBody>
          <a:bodyPr lIns="144000" tIns="0" rIns="0"/>
          <a:lstStyle>
            <a:lvl1pPr>
              <a:defRPr sz="39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138" name="Rectangle 4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5900" y="3968750"/>
            <a:ext cx="8712200" cy="215900"/>
          </a:xfrm>
        </p:spPr>
        <p:txBody>
          <a:bodyPr lIns="169200"/>
          <a:lstStyle>
            <a:lvl1pPr marL="0" indent="0">
              <a:buFont typeface="Wingdings" pitchFamily="2" charset="2"/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200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200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476375" y="1592263"/>
            <a:ext cx="6191250" cy="4608512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  <a:endParaRPr lang="en-US" noProof="0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6375" y="1592263"/>
            <a:ext cx="3019425" cy="4608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92263"/>
            <a:ext cx="3019425" cy="2227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71925"/>
            <a:ext cx="3019425" cy="2228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6375" y="1592263"/>
            <a:ext cx="3019425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2263"/>
            <a:ext cx="3019425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7200" tIns="313200" rIns="216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Mastertitelformat bearbeiten</a:t>
            </a:r>
          </a:p>
        </p:txBody>
      </p:sp>
      <p:sp>
        <p:nvSpPr>
          <p:cNvPr id="1027" name="Rectangle 7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75" y="1592263"/>
            <a:ext cx="6191250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grpSp>
        <p:nvGrpSpPr>
          <p:cNvPr id="2" name="shpGridNormal" hidden="1"/>
          <p:cNvGrpSpPr>
            <a:grpSpLocks/>
          </p:cNvGrpSpPr>
          <p:nvPr/>
        </p:nvGrpSpPr>
        <p:grpSpPr bwMode="auto">
          <a:xfrm>
            <a:off x="325438" y="434975"/>
            <a:ext cx="8496300" cy="5983288"/>
            <a:chOff x="292" y="389"/>
            <a:chExt cx="7611" cy="5361"/>
          </a:xfrm>
        </p:grpSpPr>
        <p:sp>
          <p:nvSpPr>
            <p:cNvPr id="1259" name="Rectangle 235" hidden="1"/>
            <p:cNvSpPr>
              <a:spLocks noChangeArrowheads="1"/>
            </p:cNvSpPr>
            <p:nvPr userDrawn="1"/>
          </p:nvSpPr>
          <p:spPr bwMode="auto">
            <a:xfrm>
              <a:off x="292" y="389"/>
              <a:ext cx="7610" cy="5361"/>
            </a:xfrm>
            <a:prstGeom prst="rect">
              <a:avLst/>
            </a:prstGeom>
            <a:noFill/>
            <a:ln w="19050">
              <a:solidFill>
                <a:srgbClr val="8BA2B2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642938">
                <a:defRPr/>
              </a:pPr>
              <a:endParaRPr lang="en-GB" sz="1700" dirty="0">
                <a:solidFill>
                  <a:schemeClr val="tx1"/>
                </a:solidFill>
                <a:cs typeface="+mn-cs"/>
              </a:endParaRPr>
            </a:p>
          </p:txBody>
        </p:sp>
        <p:sp>
          <p:nvSpPr>
            <p:cNvPr id="1260" name="Line 236" hidden="1"/>
            <p:cNvSpPr>
              <a:spLocks noChangeShapeType="1"/>
            </p:cNvSpPr>
            <p:nvPr userDrawn="1"/>
          </p:nvSpPr>
          <p:spPr bwMode="auto">
            <a:xfrm>
              <a:off x="310" y="927"/>
              <a:ext cx="7568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61" name="Line 237" hidden="1"/>
            <p:cNvSpPr>
              <a:spLocks noChangeShapeType="1"/>
            </p:cNvSpPr>
            <p:nvPr userDrawn="1"/>
          </p:nvSpPr>
          <p:spPr bwMode="auto">
            <a:xfrm>
              <a:off x="310" y="1460"/>
              <a:ext cx="7593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62" name="Line 238" hidden="1"/>
            <p:cNvSpPr>
              <a:spLocks noChangeShapeType="1"/>
            </p:cNvSpPr>
            <p:nvPr userDrawn="1"/>
          </p:nvSpPr>
          <p:spPr bwMode="auto">
            <a:xfrm>
              <a:off x="310" y="2002"/>
              <a:ext cx="7588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63" name="Line 239" hidden="1"/>
            <p:cNvSpPr>
              <a:spLocks noChangeShapeType="1"/>
            </p:cNvSpPr>
            <p:nvPr userDrawn="1"/>
          </p:nvSpPr>
          <p:spPr bwMode="auto">
            <a:xfrm>
              <a:off x="310" y="2531"/>
              <a:ext cx="7584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64" name="Line 240" hidden="1"/>
            <p:cNvSpPr>
              <a:spLocks noChangeShapeType="1"/>
            </p:cNvSpPr>
            <p:nvPr userDrawn="1"/>
          </p:nvSpPr>
          <p:spPr bwMode="auto">
            <a:xfrm>
              <a:off x="310" y="3067"/>
              <a:ext cx="7588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65" name="Line 241" hidden="1"/>
            <p:cNvSpPr>
              <a:spLocks noChangeShapeType="1"/>
            </p:cNvSpPr>
            <p:nvPr userDrawn="1"/>
          </p:nvSpPr>
          <p:spPr bwMode="auto">
            <a:xfrm>
              <a:off x="310" y="3604"/>
              <a:ext cx="7593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66" name="Line 242" hidden="1"/>
            <p:cNvSpPr>
              <a:spLocks noChangeShapeType="1"/>
            </p:cNvSpPr>
            <p:nvPr userDrawn="1"/>
          </p:nvSpPr>
          <p:spPr bwMode="auto">
            <a:xfrm>
              <a:off x="310" y="4144"/>
              <a:ext cx="7588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67" name="Line 243" hidden="1"/>
            <p:cNvSpPr>
              <a:spLocks noChangeShapeType="1"/>
            </p:cNvSpPr>
            <p:nvPr userDrawn="1"/>
          </p:nvSpPr>
          <p:spPr bwMode="auto">
            <a:xfrm>
              <a:off x="293" y="4679"/>
              <a:ext cx="7601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68" name="Line 244" hidden="1"/>
            <p:cNvSpPr>
              <a:spLocks noChangeShapeType="1"/>
            </p:cNvSpPr>
            <p:nvPr userDrawn="1"/>
          </p:nvSpPr>
          <p:spPr bwMode="auto">
            <a:xfrm>
              <a:off x="293" y="5217"/>
              <a:ext cx="7604" cy="0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69" name="Line 245" hidden="1"/>
            <p:cNvSpPr>
              <a:spLocks noChangeShapeType="1"/>
            </p:cNvSpPr>
            <p:nvPr userDrawn="1"/>
          </p:nvSpPr>
          <p:spPr bwMode="auto">
            <a:xfrm>
              <a:off x="1280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70" name="Line 246" hidden="1"/>
            <p:cNvSpPr>
              <a:spLocks noChangeShapeType="1"/>
            </p:cNvSpPr>
            <p:nvPr userDrawn="1"/>
          </p:nvSpPr>
          <p:spPr bwMode="auto">
            <a:xfrm>
              <a:off x="1391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71" name="Line 247" hidden="1"/>
            <p:cNvSpPr>
              <a:spLocks noChangeShapeType="1"/>
            </p:cNvSpPr>
            <p:nvPr userDrawn="1"/>
          </p:nvSpPr>
          <p:spPr bwMode="auto">
            <a:xfrm>
              <a:off x="2382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72" name="Line 248" hidden="1"/>
            <p:cNvSpPr>
              <a:spLocks noChangeShapeType="1"/>
            </p:cNvSpPr>
            <p:nvPr userDrawn="1"/>
          </p:nvSpPr>
          <p:spPr bwMode="auto">
            <a:xfrm>
              <a:off x="2498" y="390"/>
              <a:ext cx="0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3" name="Group 249" hidden="1"/>
            <p:cNvGrpSpPr>
              <a:grpSpLocks/>
            </p:cNvGrpSpPr>
            <p:nvPr userDrawn="1"/>
          </p:nvGrpSpPr>
          <p:grpSpPr bwMode="auto">
            <a:xfrm>
              <a:off x="3485" y="390"/>
              <a:ext cx="112" cy="5354"/>
              <a:chOff x="3485" y="390"/>
              <a:chExt cx="112" cy="5354"/>
            </a:xfrm>
          </p:grpSpPr>
          <p:sp>
            <p:nvSpPr>
              <p:cNvPr id="1274" name="Line 250" hidden="1"/>
              <p:cNvSpPr>
                <a:spLocks noChangeShapeType="1"/>
              </p:cNvSpPr>
              <p:nvPr userDrawn="1"/>
            </p:nvSpPr>
            <p:spPr bwMode="auto">
              <a:xfrm>
                <a:off x="3485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275" name="Line 251" hidden="1"/>
              <p:cNvSpPr>
                <a:spLocks noChangeShapeType="1"/>
              </p:cNvSpPr>
              <p:nvPr userDrawn="1"/>
            </p:nvSpPr>
            <p:spPr bwMode="auto">
              <a:xfrm>
                <a:off x="3597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276" name="Line 252" hidden="1"/>
            <p:cNvSpPr>
              <a:spLocks noChangeShapeType="1"/>
            </p:cNvSpPr>
            <p:nvPr userDrawn="1"/>
          </p:nvSpPr>
          <p:spPr bwMode="auto">
            <a:xfrm>
              <a:off x="4095" y="390"/>
              <a:ext cx="0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4" name="Group 253" hidden="1"/>
            <p:cNvGrpSpPr>
              <a:grpSpLocks/>
            </p:cNvGrpSpPr>
            <p:nvPr userDrawn="1"/>
          </p:nvGrpSpPr>
          <p:grpSpPr bwMode="auto">
            <a:xfrm>
              <a:off x="4592" y="390"/>
              <a:ext cx="114" cy="5354"/>
              <a:chOff x="4592" y="390"/>
              <a:chExt cx="114" cy="5354"/>
            </a:xfrm>
          </p:grpSpPr>
          <p:sp>
            <p:nvSpPr>
              <p:cNvPr id="1278" name="Line 254" hidden="1"/>
              <p:cNvSpPr>
                <a:spLocks noChangeShapeType="1"/>
              </p:cNvSpPr>
              <p:nvPr userDrawn="1"/>
            </p:nvSpPr>
            <p:spPr bwMode="auto">
              <a:xfrm>
                <a:off x="4592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279" name="Line 255" hidden="1"/>
              <p:cNvSpPr>
                <a:spLocks noChangeShapeType="1"/>
              </p:cNvSpPr>
              <p:nvPr userDrawn="1"/>
            </p:nvSpPr>
            <p:spPr bwMode="auto">
              <a:xfrm>
                <a:off x="4706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280" name="Line 256" hidden="1"/>
            <p:cNvSpPr>
              <a:spLocks noChangeShapeType="1"/>
            </p:cNvSpPr>
            <p:nvPr userDrawn="1"/>
          </p:nvSpPr>
          <p:spPr bwMode="auto">
            <a:xfrm>
              <a:off x="5696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81" name="Line 257" hidden="1"/>
            <p:cNvSpPr>
              <a:spLocks noChangeShapeType="1"/>
            </p:cNvSpPr>
            <p:nvPr userDrawn="1"/>
          </p:nvSpPr>
          <p:spPr bwMode="auto">
            <a:xfrm>
              <a:off x="5810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82" name="Line 258" hidden="1"/>
            <p:cNvSpPr>
              <a:spLocks noChangeShapeType="1"/>
            </p:cNvSpPr>
            <p:nvPr userDrawn="1"/>
          </p:nvSpPr>
          <p:spPr bwMode="auto">
            <a:xfrm>
              <a:off x="6799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83" name="Line 259" hidden="1"/>
            <p:cNvSpPr>
              <a:spLocks noChangeShapeType="1"/>
            </p:cNvSpPr>
            <p:nvPr userDrawn="1"/>
          </p:nvSpPr>
          <p:spPr bwMode="auto">
            <a:xfrm>
              <a:off x="6915" y="390"/>
              <a:ext cx="0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5" name="Group 260" hidden="1"/>
            <p:cNvGrpSpPr>
              <a:grpSpLocks/>
            </p:cNvGrpSpPr>
            <p:nvPr userDrawn="1"/>
          </p:nvGrpSpPr>
          <p:grpSpPr bwMode="auto">
            <a:xfrm>
              <a:off x="4038" y="390"/>
              <a:ext cx="112" cy="5354"/>
              <a:chOff x="3485" y="390"/>
              <a:chExt cx="112" cy="5354"/>
            </a:xfrm>
          </p:grpSpPr>
          <p:sp>
            <p:nvSpPr>
              <p:cNvPr id="1285" name="Line 261" hidden="1"/>
              <p:cNvSpPr>
                <a:spLocks noChangeShapeType="1"/>
              </p:cNvSpPr>
              <p:nvPr userDrawn="1"/>
            </p:nvSpPr>
            <p:spPr bwMode="auto">
              <a:xfrm>
                <a:off x="3485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286" name="Line 262" hidden="1"/>
              <p:cNvSpPr>
                <a:spLocks noChangeShapeType="1"/>
              </p:cNvSpPr>
              <p:nvPr userDrawn="1"/>
            </p:nvSpPr>
            <p:spPr bwMode="auto">
              <a:xfrm>
                <a:off x="3597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>
                  <a:spcBef>
                    <a:spcPct val="50000"/>
                  </a:spcBef>
                  <a:buClr>
                    <a:schemeClr val="tx2"/>
                  </a:buClr>
                  <a:buSzPct val="70000"/>
                  <a:buFont typeface="Wingdings" pitchFamily="2" charset="2"/>
                  <a:buNone/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pic>
        <p:nvPicPr>
          <p:cNvPr id="1029" name="Picture 289" descr="ABB2logo RGB"/>
          <p:cNvPicPr>
            <a:picLocks noChangeAspect="1" noChangeArrowheads="1"/>
          </p:cNvPicPr>
          <p:nvPr/>
        </p:nvPicPr>
        <p:blipFill>
          <a:blip r:embed="rId15" cstate="print"/>
          <a:srcRect l="62511"/>
          <a:stretch>
            <a:fillRect/>
          </a:stretch>
        </p:blipFill>
        <p:spPr bwMode="auto">
          <a:xfrm>
            <a:off x="8243888" y="6392863"/>
            <a:ext cx="67310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5900" y="6200775"/>
            <a:ext cx="2808288" cy="657225"/>
          </a:xfrm>
          <a:prstGeom prst="rect">
            <a:avLst/>
          </a:prstGeom>
        </p:spPr>
        <p:txBody>
          <a:bodyPr/>
          <a:lstStyle>
            <a:lvl1pPr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sz="800" dirty="0">
                <a:cs typeface="+mn-cs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§"/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539750" indent="-177800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§"/>
        <a:defRPr sz="1600">
          <a:solidFill>
            <a:srgbClr val="000000"/>
          </a:solidFill>
          <a:latin typeface="+mn-lt"/>
        </a:defRPr>
      </a:lvl2pPr>
      <a:lvl3pPr marL="896938" indent="-177800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§"/>
        <a:defRPr sz="1600">
          <a:solidFill>
            <a:srgbClr val="000000"/>
          </a:solidFill>
          <a:latin typeface="+mn-lt"/>
        </a:defRPr>
      </a:lvl3pPr>
      <a:lvl4pPr marL="1254125" indent="-174625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§"/>
        <a:defRPr sz="1600">
          <a:solidFill>
            <a:srgbClr val="000000"/>
          </a:solidFill>
          <a:latin typeface="+mn-lt"/>
        </a:defRPr>
      </a:lvl4pPr>
      <a:lvl5pPr marL="1611313" indent="-174625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§"/>
        <a:defRPr sz="1600">
          <a:solidFill>
            <a:srgbClr val="000000"/>
          </a:solidFill>
          <a:latin typeface="+mn-lt"/>
        </a:defRPr>
      </a:lvl5pPr>
      <a:lvl6pPr marL="2068513" indent="-174625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§"/>
        <a:defRPr sz="1600">
          <a:solidFill>
            <a:srgbClr val="000000"/>
          </a:solidFill>
          <a:latin typeface="+mn-lt"/>
        </a:defRPr>
      </a:lvl6pPr>
      <a:lvl7pPr marL="2525713" indent="-174625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§"/>
        <a:defRPr sz="1600">
          <a:solidFill>
            <a:srgbClr val="000000"/>
          </a:solidFill>
          <a:latin typeface="+mn-lt"/>
        </a:defRPr>
      </a:lvl7pPr>
      <a:lvl8pPr marL="2982913" indent="-174625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§"/>
        <a:defRPr sz="1600">
          <a:solidFill>
            <a:srgbClr val="000000"/>
          </a:solidFill>
          <a:latin typeface="+mn-lt"/>
        </a:defRPr>
      </a:lvl8pPr>
      <a:lvl9pPr marL="3440113" indent="-174625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§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6019800" y="4419600"/>
            <a:ext cx="3124200" cy="2438400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May 23, 2012</a:t>
            </a:r>
            <a:endParaRPr lang="en-US" dirty="0"/>
          </a:p>
        </p:txBody>
      </p:sp>
      <p:pic>
        <p:nvPicPr>
          <p:cNvPr id="4" name="Picture 5" descr="hongkong_landscape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188" y="214313"/>
            <a:ext cx="8697912" cy="381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28600" y="4191000"/>
            <a:ext cx="87122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400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2013 Summer</a:t>
            </a:r>
            <a:r>
              <a:rPr kumimoji="0" lang="en-US" sz="39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9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Co-Op</a:t>
            </a:r>
            <a:r>
              <a:rPr kumimoji="0" lang="en-US" sz="39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Review</a:t>
            </a:r>
            <a:endParaRPr lang="en-US" sz="3900" kern="0" noProof="0" dirty="0" smtClean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1000" y="5181600"/>
            <a:ext cx="3733800" cy="749300"/>
          </a:xfrm>
          <a:prstGeom prst="rect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</p:spPr>
        <p:txBody>
          <a:bodyPr tIns="91440" bIns="91440" anchor="ctr"/>
          <a:lstStyle/>
          <a:p>
            <a:pPr marL="182563" indent="-182563">
              <a:lnSpc>
                <a:spcPct val="7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Braden Licastro</a:t>
            </a:r>
          </a:p>
          <a:p>
            <a:pPr marL="182563" indent="-182563">
              <a:lnSpc>
                <a:spcPct val="70000"/>
              </a:lnSpc>
              <a:spcBef>
                <a:spcPct val="5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May – August &amp; November 2013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 smtClean="0"/>
              <a:t>Server Room Renovation</a:t>
            </a:r>
            <a:endParaRPr lang="en-US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8382000" cy="4800600"/>
          </a:xfrm>
        </p:spPr>
        <p:txBody>
          <a:bodyPr/>
          <a:lstStyle/>
          <a:p>
            <a:r>
              <a:rPr lang="en-US" dirty="0" smtClean="0"/>
              <a:t>Challenges Overcome</a:t>
            </a:r>
          </a:p>
          <a:p>
            <a:pPr lvl="1"/>
            <a:r>
              <a:rPr lang="en-US" dirty="0" smtClean="0"/>
              <a:t>No on-site IT support for diagnostics and assistance</a:t>
            </a:r>
          </a:p>
          <a:p>
            <a:pPr lvl="1"/>
            <a:r>
              <a:rPr lang="en-US" dirty="0" smtClean="0"/>
              <a:t>Project could not interrupt day-to-day operations</a:t>
            </a:r>
          </a:p>
          <a:p>
            <a:pPr lvl="1"/>
            <a:r>
              <a:rPr lang="en-US" dirty="0" smtClean="0"/>
              <a:t>Working with obsolete, heavy, and delicate equipment</a:t>
            </a:r>
          </a:p>
          <a:p>
            <a:pPr lvl="1"/>
            <a:r>
              <a:rPr lang="en-US" dirty="0" smtClean="0"/>
              <a:t>Coordinating construction schedule with</a:t>
            </a:r>
            <a:br>
              <a:rPr lang="en-US" dirty="0" smtClean="0"/>
            </a:br>
            <a:r>
              <a:rPr lang="en-US" dirty="0" smtClean="0"/>
              <a:t>several contractors</a:t>
            </a:r>
          </a:p>
          <a:p>
            <a:pPr lvl="1"/>
            <a:r>
              <a:rPr lang="en-US" dirty="0" smtClean="0"/>
              <a:t>Researching, purchasing, and installing unfamiliar equipment and 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 smtClean="0"/>
              <a:t>Server Room Renovation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229600" cy="5181600"/>
          </a:xfrm>
        </p:spPr>
        <p:txBody>
          <a:bodyPr/>
          <a:lstStyle/>
          <a:p>
            <a:r>
              <a:rPr lang="en-US" dirty="0" smtClean="0"/>
              <a:t>Project Outcome:</a:t>
            </a:r>
          </a:p>
          <a:p>
            <a:pPr lvl="1"/>
            <a:r>
              <a:rPr lang="en-US" dirty="0" smtClean="0"/>
              <a:t>Room construction completed and passed inspections</a:t>
            </a:r>
            <a:endParaRPr lang="en-US" dirty="0" smtClean="0"/>
          </a:p>
        </p:txBody>
      </p:sp>
      <p:pic>
        <p:nvPicPr>
          <p:cNvPr id="3074" name="Picture 2" descr="C:\Users\Braden\SkyCloud\ABB\Summer Internship 2013\Mt Pleasant Server Room Restoration\Photos\Room Construction\After\WP_0006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057400"/>
            <a:ext cx="3086101" cy="4114801"/>
          </a:xfrm>
          <a:prstGeom prst="rect">
            <a:avLst/>
          </a:prstGeom>
          <a:noFill/>
        </p:spPr>
      </p:pic>
      <p:pic>
        <p:nvPicPr>
          <p:cNvPr id="3075" name="Picture 3" descr="C:\Users\Braden\SkyCloud\ABB\Summer Internship 2013\Mt Pleasant Server Room Restoration\Photos\Room Construction\Before\WP_0008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057400"/>
            <a:ext cx="3124200" cy="4165600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 bwMode="auto">
          <a:xfrm>
            <a:off x="4191000" y="3810000"/>
            <a:ext cx="838200" cy="457200"/>
          </a:xfrm>
          <a:prstGeom prst="rightArrow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2563" marR="0" indent="-182563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15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 smtClean="0"/>
              <a:t>Server Room Renovation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229600" cy="5181600"/>
          </a:xfrm>
        </p:spPr>
        <p:txBody>
          <a:bodyPr/>
          <a:lstStyle/>
          <a:p>
            <a:r>
              <a:rPr lang="en-US" dirty="0" smtClean="0"/>
              <a:t>Project Outcome:</a:t>
            </a:r>
          </a:p>
          <a:p>
            <a:pPr lvl="1"/>
            <a:r>
              <a:rPr lang="en-US" dirty="0" smtClean="0"/>
              <a:t>Sapphire Fire Suppression installed and operational</a:t>
            </a:r>
            <a:endParaRPr lang="en-US" dirty="0" smtClean="0"/>
          </a:p>
        </p:txBody>
      </p:sp>
      <p:pic>
        <p:nvPicPr>
          <p:cNvPr id="4098" name="Picture 2" descr="C:\Users\Braden\SkyCloud\ABB\Summer Internship 2013\Mt Pleasant Server Room Restoration\Photos\Fire Suppression\Before\WP_000360.jpg"/>
          <p:cNvPicPr>
            <a:picLocks noChangeAspect="1" noChangeArrowheads="1"/>
          </p:cNvPicPr>
          <p:nvPr/>
        </p:nvPicPr>
        <p:blipFill>
          <a:blip r:embed="rId2" cstate="print"/>
          <a:srcRect l="30560" r="29228"/>
          <a:stretch>
            <a:fillRect/>
          </a:stretch>
        </p:blipFill>
        <p:spPr bwMode="auto">
          <a:xfrm>
            <a:off x="381000" y="2133600"/>
            <a:ext cx="2133600" cy="3979469"/>
          </a:xfrm>
          <a:prstGeom prst="rect">
            <a:avLst/>
          </a:prstGeom>
          <a:noFill/>
        </p:spPr>
      </p:pic>
      <p:pic>
        <p:nvPicPr>
          <p:cNvPr id="4099" name="Picture 3" descr="C:\Users\Braden\SkyCloud\ABB\Summer Internship 2013\Mt Pleasant Server Room Restoration\Photos\Fire Suppression\After\WP_20131130_21_43_31_Pro__highr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4166" y="2133600"/>
            <a:ext cx="2296434" cy="4069416"/>
          </a:xfrm>
          <a:prstGeom prst="rect">
            <a:avLst/>
          </a:prstGeom>
          <a:noFill/>
        </p:spPr>
      </p:pic>
      <p:pic>
        <p:nvPicPr>
          <p:cNvPr id="4100" name="Picture 4" descr="C:\Users\Braden\SkyCloud\ABB\Summer Internship 2013\Mt Pleasant Server Room Restoration\Photos\Fire Suppression\After\WP_00067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0900" y="2438400"/>
            <a:ext cx="2628900" cy="3505200"/>
          </a:xfrm>
          <a:prstGeom prst="rect">
            <a:avLst/>
          </a:prstGeom>
          <a:noFill/>
        </p:spPr>
      </p:pic>
      <p:sp>
        <p:nvSpPr>
          <p:cNvPr id="9" name="Right Arrow 8"/>
          <p:cNvSpPr/>
          <p:nvPr/>
        </p:nvSpPr>
        <p:spPr bwMode="auto">
          <a:xfrm>
            <a:off x="2667000" y="3810000"/>
            <a:ext cx="609600" cy="457200"/>
          </a:xfrm>
          <a:prstGeom prst="rightArrow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2563" marR="0" indent="-182563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15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 smtClean="0"/>
              <a:t>Server Room Renovation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229600" cy="5181600"/>
          </a:xfrm>
        </p:spPr>
        <p:txBody>
          <a:bodyPr/>
          <a:lstStyle/>
          <a:p>
            <a:r>
              <a:rPr lang="en-US" dirty="0" smtClean="0"/>
              <a:t>Project Outcome:</a:t>
            </a:r>
          </a:p>
          <a:p>
            <a:pPr lvl="1"/>
            <a:r>
              <a:rPr lang="en-US" dirty="0" smtClean="0"/>
              <a:t>2.5 Hour Battery Backup Installed and Operational</a:t>
            </a:r>
            <a:endParaRPr lang="en-US" dirty="0" smtClean="0"/>
          </a:p>
        </p:txBody>
      </p:sp>
      <p:pic>
        <p:nvPicPr>
          <p:cNvPr id="5122" name="Picture 2" descr="C:\Users\Braden\SkyCloud\ABB\Summer Internship 2013\Mt Pleasant Server Room Restoration\Photos\Battery Backup\Before\WP_000327.jpg"/>
          <p:cNvPicPr>
            <a:picLocks noChangeAspect="1" noChangeArrowheads="1"/>
          </p:cNvPicPr>
          <p:nvPr/>
        </p:nvPicPr>
        <p:blipFill>
          <a:blip r:embed="rId2" cstate="print"/>
          <a:srcRect l="18382" r="11765"/>
          <a:stretch>
            <a:fillRect/>
          </a:stretch>
        </p:blipFill>
        <p:spPr bwMode="auto">
          <a:xfrm>
            <a:off x="609600" y="2438400"/>
            <a:ext cx="3051735" cy="3276600"/>
          </a:xfrm>
          <a:prstGeom prst="rect">
            <a:avLst/>
          </a:prstGeom>
          <a:noFill/>
        </p:spPr>
      </p:pic>
      <p:pic>
        <p:nvPicPr>
          <p:cNvPr id="5123" name="Picture 3" descr="C:\Users\Braden\SkyCloud\ABB\Summer Internship 2013\Mt Pleasant Server Room Restoration\Photos\Battery Backup\Complete\WP_20131130_22_08_56_Pro__highres.jpg"/>
          <p:cNvPicPr>
            <a:picLocks noChangeAspect="1" noChangeArrowheads="1"/>
          </p:cNvPicPr>
          <p:nvPr/>
        </p:nvPicPr>
        <p:blipFill>
          <a:blip r:embed="rId3" cstate="print"/>
          <a:srcRect l="10892" r="19087"/>
          <a:stretch>
            <a:fillRect/>
          </a:stretch>
        </p:blipFill>
        <p:spPr bwMode="auto">
          <a:xfrm>
            <a:off x="4419600" y="2438400"/>
            <a:ext cx="4038600" cy="3254812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 bwMode="auto">
          <a:xfrm>
            <a:off x="3810000" y="3810000"/>
            <a:ext cx="533400" cy="457200"/>
          </a:xfrm>
          <a:prstGeom prst="rightArrow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2563" marR="0" indent="-182563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15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 smtClean="0"/>
              <a:t>Server Room Renovation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229600" cy="5181600"/>
          </a:xfrm>
        </p:spPr>
        <p:txBody>
          <a:bodyPr/>
          <a:lstStyle/>
          <a:p>
            <a:r>
              <a:rPr lang="en-US" dirty="0" smtClean="0"/>
              <a:t>Project Outcome:</a:t>
            </a:r>
          </a:p>
          <a:p>
            <a:pPr lvl="1"/>
            <a:r>
              <a:rPr lang="en-US" dirty="0" smtClean="0"/>
              <a:t>Remote network cabinets rewired and upgraded</a:t>
            </a:r>
            <a:endParaRPr lang="en-US" dirty="0" smtClean="0"/>
          </a:p>
        </p:txBody>
      </p:sp>
      <p:pic>
        <p:nvPicPr>
          <p:cNvPr id="6146" name="Picture 2" descr="C:\Users\Braden\SkyCloud\ABB\Summer Internship 2013\Mt Pleasant Server Room Restoration\Photos\Shipping Cabinet\Before\WP_000597.jpg"/>
          <p:cNvPicPr>
            <a:picLocks noChangeAspect="1" noChangeArrowheads="1"/>
          </p:cNvPicPr>
          <p:nvPr/>
        </p:nvPicPr>
        <p:blipFill>
          <a:blip r:embed="rId2" cstate="print"/>
          <a:srcRect r="5882"/>
          <a:stretch>
            <a:fillRect/>
          </a:stretch>
        </p:blipFill>
        <p:spPr bwMode="auto">
          <a:xfrm>
            <a:off x="990600" y="2133600"/>
            <a:ext cx="2667000" cy="3778250"/>
          </a:xfrm>
          <a:prstGeom prst="rect">
            <a:avLst/>
          </a:prstGeom>
          <a:noFill/>
        </p:spPr>
      </p:pic>
      <p:pic>
        <p:nvPicPr>
          <p:cNvPr id="6147" name="Picture 3" descr="C:\Users\Braden\SkyCloud\ABB\Summer Internship 2013\Mt Pleasant Server Room Restoration\Photos\Receiving Cabinet\After\WP_0006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2133600"/>
            <a:ext cx="2819400" cy="37592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 bwMode="auto">
          <a:xfrm>
            <a:off x="3886200" y="3810000"/>
            <a:ext cx="838200" cy="457200"/>
          </a:xfrm>
          <a:prstGeom prst="rightArrow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2563" marR="0" indent="-182563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15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 smtClean="0"/>
              <a:t>Server Room Renovation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229600" cy="5181600"/>
          </a:xfrm>
        </p:spPr>
        <p:txBody>
          <a:bodyPr/>
          <a:lstStyle/>
          <a:p>
            <a:r>
              <a:rPr lang="en-US" dirty="0" smtClean="0"/>
              <a:t>Project Outcome:</a:t>
            </a:r>
          </a:p>
          <a:p>
            <a:pPr lvl="1"/>
            <a:r>
              <a:rPr lang="en-US" dirty="0" smtClean="0"/>
              <a:t>Server Racks and miscellaneous equipment upgraded, rewired, and operating on redundant power.</a:t>
            </a:r>
            <a:endParaRPr lang="en-US" dirty="0" smtClean="0"/>
          </a:p>
        </p:txBody>
      </p:sp>
      <p:pic>
        <p:nvPicPr>
          <p:cNvPr id="7170" name="Picture 2" descr="C:\Users\Braden\SkyCloud\College\compar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438400"/>
            <a:ext cx="5562600" cy="370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815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 smtClean="0"/>
              <a:t>Server Room Renovation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8229600" cy="5181600"/>
          </a:xfrm>
        </p:spPr>
        <p:txBody>
          <a:bodyPr/>
          <a:lstStyle/>
          <a:p>
            <a:r>
              <a:rPr lang="en-US" sz="2400" dirty="0" smtClean="0"/>
              <a:t>Project Outcome:</a:t>
            </a:r>
          </a:p>
          <a:p>
            <a:pPr lvl="1"/>
            <a:r>
              <a:rPr lang="en-US" sz="2000" dirty="0" smtClean="0"/>
              <a:t>Data Racks upgraded</a:t>
            </a:r>
            <a:r>
              <a:rPr lang="en-US" sz="2000" dirty="0" smtClean="0"/>
              <a:t>, rewired, and operating on redundant </a:t>
            </a:r>
            <a:r>
              <a:rPr lang="en-US" sz="2000" dirty="0" smtClean="0"/>
              <a:t>power.</a:t>
            </a:r>
          </a:p>
          <a:p>
            <a:pPr lvl="1"/>
            <a:r>
              <a:rPr lang="en-US" sz="2000" dirty="0" smtClean="0"/>
              <a:t>New standards created --racks organized, and wired appropriately.</a:t>
            </a:r>
            <a:endParaRPr lang="en-US" sz="2000" dirty="0" smtClean="0"/>
          </a:p>
        </p:txBody>
      </p:sp>
      <p:pic>
        <p:nvPicPr>
          <p:cNvPr id="8194" name="Picture 2" descr="C:\Users\Braden\SkyCloud\College\compar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291537"/>
            <a:ext cx="6324600" cy="42616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815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 smtClean="0"/>
              <a:t>Server Room Renovation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229600" cy="5181600"/>
          </a:xfrm>
        </p:spPr>
        <p:txBody>
          <a:bodyPr/>
          <a:lstStyle/>
          <a:p>
            <a:r>
              <a:rPr lang="en-US" dirty="0" smtClean="0"/>
              <a:t>Conclusion:</a:t>
            </a:r>
            <a:endParaRPr lang="en-US" dirty="0" smtClean="0"/>
          </a:p>
          <a:p>
            <a:pPr lvl="1"/>
            <a:r>
              <a:rPr lang="en-US" dirty="0" smtClean="0"/>
              <a:t>Network upgrades</a:t>
            </a:r>
            <a:br>
              <a:rPr lang="en-US" dirty="0" smtClean="0"/>
            </a:br>
            <a:r>
              <a:rPr lang="en-US" dirty="0" smtClean="0"/>
              <a:t>functioning perfectly.</a:t>
            </a:r>
            <a:endParaRPr lang="en-US" dirty="0" smtClean="0"/>
          </a:p>
          <a:p>
            <a:pPr lvl="1"/>
            <a:r>
              <a:rPr lang="en-US" dirty="0" smtClean="0"/>
              <a:t>No production</a:t>
            </a:r>
            <a:br>
              <a:rPr lang="en-US" dirty="0" smtClean="0"/>
            </a:br>
            <a:r>
              <a:rPr lang="en-US" dirty="0" smtClean="0"/>
              <a:t>downtime occurred.</a:t>
            </a:r>
          </a:p>
          <a:p>
            <a:pPr lvl="1"/>
            <a:r>
              <a:rPr lang="en-US" dirty="0" smtClean="0"/>
              <a:t>Modern, reliable, and</a:t>
            </a:r>
            <a:br>
              <a:rPr lang="en-US" dirty="0" smtClean="0"/>
            </a:br>
            <a:r>
              <a:rPr lang="en-US" dirty="0" smtClean="0"/>
              <a:t>maintainable setup will </a:t>
            </a:r>
            <a:br>
              <a:rPr lang="en-US" dirty="0" smtClean="0"/>
            </a:br>
            <a:r>
              <a:rPr lang="en-US" dirty="0" smtClean="0"/>
              <a:t>reduce future</a:t>
            </a:r>
            <a:br>
              <a:rPr lang="en-US" dirty="0" smtClean="0"/>
            </a:br>
            <a:r>
              <a:rPr lang="en-US" dirty="0" smtClean="0"/>
              <a:t>maintenance costs.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7912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2725" lvl="1" indent="3175">
              <a:buNone/>
            </a:pPr>
            <a:r>
              <a:rPr lang="en-US" sz="2400" dirty="0" smtClean="0"/>
              <a:t>Problem resolved and customer satisfied!</a:t>
            </a:r>
          </a:p>
        </p:txBody>
      </p:sp>
      <p:pic>
        <p:nvPicPr>
          <p:cNvPr id="7" name="Picture 2" descr="C:\Users\USMALIC\AppData\Local\Microsoft\Windows\Temporary Internet Files\Content.IE5\3YUIF9C0\MC90044131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201" y="5562600"/>
            <a:ext cx="816428" cy="8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Braden\SkyCloud\ABB\Summer Internship 2013\Mt Pleasant Server Room Restoration\Photos\Rack Wiring\photo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/>
          <a:stretch>
            <a:fillRect/>
          </a:stretch>
        </p:blipFill>
        <p:spPr bwMode="auto">
          <a:xfrm>
            <a:off x="4343400" y="1676400"/>
            <a:ext cx="4301067" cy="322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815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Beneficial Experiences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914400"/>
            <a:ext cx="8153400" cy="5181600"/>
          </a:xfrm>
        </p:spPr>
        <p:txBody>
          <a:bodyPr/>
          <a:lstStyle/>
          <a:p>
            <a:r>
              <a:rPr lang="en-US" dirty="0" smtClean="0"/>
              <a:t>Learning how corporations manage funds and logistics for purchases</a:t>
            </a:r>
          </a:p>
          <a:p>
            <a:r>
              <a:rPr lang="en-US" sz="2800" dirty="0" smtClean="0"/>
              <a:t>Successfully coordinating schedules with large groups of </a:t>
            </a:r>
            <a:r>
              <a:rPr lang="en-US" sz="2800" dirty="0" smtClean="0"/>
              <a:t>people and contractors</a:t>
            </a:r>
            <a:endParaRPr lang="en-US" sz="2800" dirty="0" smtClean="0"/>
          </a:p>
          <a:p>
            <a:r>
              <a:rPr lang="en-US" dirty="0" smtClean="0"/>
              <a:t>Working cooperatively in a union </a:t>
            </a:r>
            <a:r>
              <a:rPr lang="en-US" dirty="0" smtClean="0"/>
              <a:t>environment</a:t>
            </a:r>
          </a:p>
          <a:p>
            <a:r>
              <a:rPr lang="en-US" dirty="0" smtClean="0"/>
              <a:t>Communicating with out of state and country resources to complete a task</a:t>
            </a:r>
            <a:endParaRPr lang="en-US" dirty="0" smtClean="0"/>
          </a:p>
          <a:p>
            <a:r>
              <a:rPr lang="en-US" dirty="0" smtClean="0"/>
              <a:t>Using past experiences and knowledge to complete a difficult or new task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</a:pPr>
              <a:endParaRPr lang="en-US" dirty="0"/>
            </a:p>
          </p:txBody>
        </p:sp>
        <p:pic>
          <p:nvPicPr>
            <p:cNvPr id="7" name="Picture 6" descr="ABB1ClaimL_rgb300_100mmLIGHT Kopi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7" y="1660"/>
              <a:ext cx="5031" cy="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7543800" y="5657671"/>
            <a:ext cx="160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advTm="6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609600"/>
            <a:ext cx="8763000" cy="5562600"/>
          </a:xfrm>
        </p:spPr>
        <p:txBody>
          <a:bodyPr/>
          <a:lstStyle/>
          <a:p>
            <a:pPr algn="ctr">
              <a:buNone/>
            </a:pPr>
            <a:r>
              <a:rPr lang="en-US" sz="4000" b="1" dirty="0" smtClean="0"/>
              <a:t>Profile: Braden Licastro</a:t>
            </a:r>
          </a:p>
          <a:p>
            <a:pPr lvl="1">
              <a:buNone/>
            </a:pPr>
            <a:endParaRPr lang="en-US" sz="2000" dirty="0" smtClean="0"/>
          </a:p>
          <a:p>
            <a:pPr lvl="1">
              <a:buNone/>
            </a:pPr>
            <a:r>
              <a:rPr lang="en-US" sz="2800" b="1" dirty="0" smtClean="0"/>
              <a:t>School Attending:	</a:t>
            </a:r>
            <a:r>
              <a:rPr lang="en-US" sz="2800" dirty="0" smtClean="0"/>
              <a:t>	Allegheny College</a:t>
            </a:r>
          </a:p>
          <a:p>
            <a:pPr lvl="1">
              <a:buNone/>
            </a:pPr>
            <a:r>
              <a:rPr lang="en-US" sz="2800" b="1" dirty="0" smtClean="0"/>
              <a:t>Class Standing:</a:t>
            </a:r>
            <a:r>
              <a:rPr lang="en-US" sz="2800" dirty="0" smtClean="0"/>
              <a:t>		Senior</a:t>
            </a:r>
          </a:p>
          <a:p>
            <a:pPr lvl="1">
              <a:buNone/>
            </a:pPr>
            <a:r>
              <a:rPr lang="en-US" sz="2800" b="1" dirty="0" smtClean="0"/>
              <a:t>Major:	</a:t>
            </a:r>
            <a:r>
              <a:rPr lang="en-US" sz="2800" dirty="0" smtClean="0"/>
              <a:t>			Computer Science</a:t>
            </a:r>
          </a:p>
          <a:p>
            <a:pPr lvl="1">
              <a:buNone/>
            </a:pPr>
            <a:r>
              <a:rPr lang="en-US" sz="2800" b="1" dirty="0" smtClean="0"/>
              <a:t>Minor:</a:t>
            </a:r>
            <a:r>
              <a:rPr lang="en-US" sz="2800" dirty="0" smtClean="0"/>
              <a:t>				Economics</a:t>
            </a:r>
          </a:p>
          <a:p>
            <a:pPr lvl="1">
              <a:buNone/>
            </a:pPr>
            <a:endParaRPr lang="en-US" sz="2800" dirty="0" smtClean="0"/>
          </a:p>
          <a:p>
            <a:pPr lvl="1">
              <a:buNone/>
            </a:pPr>
            <a:r>
              <a:rPr lang="en-US" sz="2800" b="1" dirty="0" smtClean="0"/>
              <a:t>Manager: 	</a:t>
            </a:r>
            <a:r>
              <a:rPr lang="en-US" sz="2800" dirty="0" smtClean="0"/>
              <a:t>		Jim </a:t>
            </a:r>
            <a:r>
              <a:rPr lang="en-US" sz="2800" dirty="0" err="1" smtClean="0"/>
              <a:t>Zakrzwski</a:t>
            </a:r>
            <a:endParaRPr lang="en-US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t="9892" r="33594" b="85772"/>
          <a:stretch>
            <a:fillRect/>
          </a:stretch>
        </p:blipFill>
        <p:spPr bwMode="auto">
          <a:xfrm>
            <a:off x="0" y="0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C:\Documents and Settings\USBRLIC\Desktop\ajax-loader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667000"/>
            <a:ext cx="952500" cy="9525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70000"/>
                <a:buFont typeface="Wingdings" pitchFamily="2" charset="2"/>
                <a:buNone/>
              </a:pPr>
              <a:endParaRPr lang="en-US" dirty="0"/>
            </a:p>
          </p:txBody>
        </p:sp>
        <p:pic>
          <p:nvPicPr>
            <p:cNvPr id="7" name="Picture 6" descr="ABB1ClaimL_rgb300_100mmLIGHT Kopi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7" y="1660"/>
              <a:ext cx="5031" cy="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7543800" y="5657671"/>
            <a:ext cx="1600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82563" marR="0" indent="-182563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sz="3200" dirty="0" smtClean="0"/>
              <a:t>Project: Vibratory Engraver Repair</a:t>
            </a:r>
            <a:endParaRPr lang="en-US" sz="28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28600" y="1143000"/>
            <a:ext cx="8077200" cy="5181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921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z="2800" dirty="0" smtClean="0"/>
              <a:t>Scope:	Upgrade PC, restore engraver and  			Control Unit	to working condition.</a:t>
            </a:r>
          </a:p>
          <a:p>
            <a:pPr marL="2921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endParaRPr lang="en-US" sz="2800" dirty="0" smtClean="0"/>
          </a:p>
          <a:p>
            <a:pPr marL="2921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z="2800" dirty="0" smtClean="0"/>
              <a:t>Goals:	Upgrade computer to</a:t>
            </a:r>
            <a:br>
              <a:rPr lang="en-US" sz="2800" dirty="0" smtClean="0"/>
            </a:br>
            <a:r>
              <a:rPr lang="en-US" sz="2800" dirty="0" smtClean="0"/>
              <a:t>		</a:t>
            </a:r>
            <a:r>
              <a:rPr lang="en-US" sz="2800" dirty="0" err="1" smtClean="0"/>
              <a:t>GravoStyle</a:t>
            </a:r>
            <a:r>
              <a:rPr lang="en-US" sz="2800" dirty="0" smtClean="0"/>
              <a:t> 7</a:t>
            </a:r>
            <a:br>
              <a:rPr lang="en-US" sz="2800" dirty="0" smtClean="0"/>
            </a:br>
            <a:r>
              <a:rPr lang="en-US" sz="2800" dirty="0" smtClean="0"/>
              <a:t>		</a:t>
            </a:r>
          </a:p>
          <a:p>
            <a:pPr marL="1831975" lvl="4" indent="-3175">
              <a:buClr>
                <a:schemeClr val="accent1"/>
              </a:buClr>
              <a:buSzPct val="70000"/>
              <a:defRPr/>
            </a:pPr>
            <a:r>
              <a:rPr lang="en-US" sz="2800" dirty="0" smtClean="0"/>
              <a:t>Diagnose, repair, and</a:t>
            </a:r>
            <a:br>
              <a:rPr lang="en-US" sz="2800" dirty="0" smtClean="0"/>
            </a:br>
            <a:r>
              <a:rPr lang="en-US" sz="2800" dirty="0" smtClean="0"/>
              <a:t>clean engraver /</a:t>
            </a:r>
            <a:br>
              <a:rPr lang="en-US" sz="2800" dirty="0" smtClean="0"/>
            </a:br>
            <a:r>
              <a:rPr lang="en-US" sz="2800" dirty="0" smtClean="0"/>
              <a:t>control unit.</a:t>
            </a:r>
          </a:p>
          <a:p>
            <a:pPr marL="1831975" lvl="4" indent="-3175">
              <a:buClr>
                <a:schemeClr val="accent1"/>
              </a:buClr>
              <a:buSzPct val="70000"/>
              <a:defRPr/>
            </a:pPr>
            <a:endParaRPr lang="en-US" sz="2800" dirty="0" smtClean="0"/>
          </a:p>
          <a:p>
            <a:pPr marL="1831975" lvl="4" indent="-3175">
              <a:buClr>
                <a:schemeClr val="accent1"/>
              </a:buClr>
              <a:buSzPct val="70000"/>
              <a:defRPr/>
            </a:pPr>
            <a:r>
              <a:rPr lang="en-US" sz="2800" dirty="0" smtClean="0"/>
              <a:t>Configure, calibrate,</a:t>
            </a:r>
            <a:br>
              <a:rPr lang="en-US" sz="2800" dirty="0" smtClean="0"/>
            </a:br>
            <a:r>
              <a:rPr lang="en-US" sz="2800" dirty="0" smtClean="0"/>
              <a:t>and test engraver</a:t>
            </a:r>
            <a:br>
              <a:rPr lang="en-US" sz="2800" dirty="0" smtClean="0"/>
            </a:br>
            <a:r>
              <a:rPr lang="en-US" sz="2800" dirty="0" smtClean="0"/>
              <a:t>software to ensure</a:t>
            </a:r>
            <a:br>
              <a:rPr lang="en-US" sz="2800" dirty="0" smtClean="0"/>
            </a:br>
            <a:r>
              <a:rPr lang="en-US" sz="2800" dirty="0" smtClean="0"/>
              <a:t>proper function.</a:t>
            </a:r>
          </a:p>
        </p:txBody>
      </p:sp>
      <p:pic>
        <p:nvPicPr>
          <p:cNvPr id="2050" name="Picture 2" descr="C:\Users\Administrator\Desktop\ABB\Summer Internship 2013\Engraver Project\WP_0002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385" r="20221" b="3809"/>
          <a:stretch/>
        </p:blipFill>
        <p:spPr bwMode="auto">
          <a:xfrm>
            <a:off x="5486400" y="1981200"/>
            <a:ext cx="331893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/>
              <a:t>Vibratory Engraver Repair</a:t>
            </a:r>
            <a:endParaRPr lang="en-US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8382000" cy="4800600"/>
          </a:xfrm>
        </p:spPr>
        <p:txBody>
          <a:bodyPr/>
          <a:lstStyle/>
          <a:p>
            <a:r>
              <a:rPr lang="en-US" dirty="0" smtClean="0"/>
              <a:t>Challenges Overcome</a:t>
            </a:r>
          </a:p>
          <a:p>
            <a:pPr lvl="1"/>
            <a:r>
              <a:rPr lang="en-US" dirty="0" smtClean="0"/>
              <a:t>No prior experience using engraving machines, configuration lost when computer failed</a:t>
            </a:r>
          </a:p>
          <a:p>
            <a:pPr lvl="1"/>
            <a:r>
              <a:rPr lang="en-US" dirty="0" smtClean="0"/>
              <a:t>Both computer and engraver control unit failed</a:t>
            </a:r>
          </a:p>
          <a:p>
            <a:pPr lvl="1"/>
            <a:r>
              <a:rPr lang="en-US" dirty="0" smtClean="0"/>
              <a:t>Upgrading specialized software from MS-DOS to Windows 7</a:t>
            </a:r>
          </a:p>
          <a:p>
            <a:pPr lvl="1"/>
            <a:r>
              <a:rPr lang="en-US" dirty="0" smtClean="0"/>
              <a:t>No documentation available to assist with repairs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Project: Vibratory Engraver Repair</a:t>
            </a:r>
            <a:endParaRPr lang="en-US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85024"/>
            <a:ext cx="8382000" cy="5110976"/>
          </a:xfrm>
        </p:spPr>
        <p:txBody>
          <a:bodyPr/>
          <a:lstStyle/>
          <a:p>
            <a:r>
              <a:rPr lang="en-US" dirty="0" smtClean="0"/>
              <a:t>Project outcome:</a:t>
            </a:r>
          </a:p>
          <a:p>
            <a:pPr lvl="1"/>
            <a:r>
              <a:rPr lang="en-US" dirty="0" smtClean="0"/>
              <a:t>Upgraded, repaired, and calibrated engraver and computer system. Test engrave successfully completed.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1482725" lvl="1" indent="3175">
              <a:buNone/>
            </a:pPr>
            <a:r>
              <a:rPr lang="en-US" dirty="0" smtClean="0"/>
              <a:t>Problem resolved and customer satisfied!</a:t>
            </a:r>
          </a:p>
        </p:txBody>
      </p:sp>
      <p:pic>
        <p:nvPicPr>
          <p:cNvPr id="7" name="Picture 2" descr="C:\Users\USMALIC\AppData\Local\Microsoft\Windows\Temporary Internet Files\Content.IE5\3YUIF9C0\MC90044131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5001" y="5562600"/>
            <a:ext cx="816428" cy="8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ABB\Summer Internship 2013\Engraver Project\WP_0002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735" t="14706" r="30392" b="61029"/>
          <a:stretch/>
        </p:blipFill>
        <p:spPr bwMode="auto">
          <a:xfrm>
            <a:off x="762000" y="2438400"/>
            <a:ext cx="3568355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ABB\Summer Internship 2013\Engraver Project\WP_00021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358" t="28431" r="41667" b="33987"/>
          <a:stretch/>
        </p:blipFill>
        <p:spPr bwMode="auto">
          <a:xfrm>
            <a:off x="4495800" y="3124200"/>
            <a:ext cx="3956372" cy="247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Conference Room Maintenance</a:t>
            </a:r>
            <a:endParaRPr lang="en-US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572000" cy="4800600"/>
          </a:xfrm>
        </p:spPr>
        <p:txBody>
          <a:bodyPr/>
          <a:lstStyle/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Ensure conference rooms renovated last summer were still in working order and repair any damage.</a:t>
            </a:r>
          </a:p>
          <a:p>
            <a:pPr lvl="1"/>
            <a:r>
              <a:rPr lang="en-US" dirty="0" smtClean="0"/>
              <a:t>Rework </a:t>
            </a:r>
            <a:r>
              <a:rPr lang="en-US" dirty="0" smtClean="0"/>
              <a:t>p</a:t>
            </a:r>
            <a:r>
              <a:rPr lang="en-US" dirty="0" smtClean="0"/>
              <a:t>roduct support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/>
              <a:t>production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</a:t>
            </a:r>
            <a:r>
              <a:rPr lang="en-US" dirty="0" smtClean="0"/>
              <a:t>onference rooms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1026" name="Picture 2" descr="C:\Users\Braden\SkyCloud\ABB\Summer Internship 2013\Conference Rooms\Product Support\After\WP_0002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143000"/>
            <a:ext cx="3371850" cy="44958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04800" y="57912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2725" lvl="1" indent="3175">
              <a:buNone/>
            </a:pPr>
            <a:r>
              <a:rPr lang="en-US" sz="2400" dirty="0" smtClean="0"/>
              <a:t>Problem resolved and customer satisfied!</a:t>
            </a:r>
          </a:p>
        </p:txBody>
      </p:sp>
      <p:pic>
        <p:nvPicPr>
          <p:cNvPr id="7" name="Picture 2" descr="C:\Users\USMALIC\AppData\Local\Microsoft\Windows\Temporary Internet Files\Content.IE5\3YUIF9C0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5001" y="5562600"/>
            <a:ext cx="816428" cy="8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413"/>
          </a:xfrm>
        </p:spPr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 smtClean="0"/>
              <a:t>Change Requests</a:t>
            </a:r>
            <a:endParaRPr lang="en-US" sz="28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28600" y="1143000"/>
            <a:ext cx="4876800" cy="5181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21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z="2800" dirty="0" smtClean="0"/>
              <a:t>Scope: Update technical documents to reflect new process changes.</a:t>
            </a:r>
            <a:endParaRPr lang="en-US" sz="2800" dirty="0" smtClean="0"/>
          </a:p>
          <a:p>
            <a:pPr marL="2921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endParaRPr lang="en-US" sz="2800" dirty="0" smtClean="0"/>
          </a:p>
          <a:p>
            <a:pPr marL="2921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Char char="§"/>
              <a:tabLst/>
              <a:defRPr/>
            </a:pPr>
            <a:r>
              <a:rPr lang="en-US" sz="2800" dirty="0" smtClean="0"/>
              <a:t>Project Outcome:</a:t>
            </a:r>
            <a:br>
              <a:rPr lang="en-US" sz="2800" dirty="0" smtClean="0"/>
            </a:br>
            <a:r>
              <a:rPr lang="en-US" sz="2800" dirty="0" smtClean="0"/>
              <a:t>All requests completed and submitted for approval.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	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942974"/>
            <a:ext cx="3714212" cy="469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04800" y="57912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2725" lvl="1" indent="3175">
              <a:buNone/>
            </a:pPr>
            <a:r>
              <a:rPr lang="en-US" sz="2400" dirty="0" smtClean="0"/>
              <a:t>Problem resolved and customer satisfied!</a:t>
            </a:r>
          </a:p>
        </p:txBody>
      </p:sp>
      <p:pic>
        <p:nvPicPr>
          <p:cNvPr id="8" name="Picture 2" descr="C:\Users\USMALIC\AppData\Local\Microsoft\Windows\Temporary Internet Files\Content.IE5\3YUIF9C0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5001" y="5562600"/>
            <a:ext cx="816428" cy="8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 smtClean="0"/>
              <a:t>Production Floor Wood Reduction</a:t>
            </a:r>
            <a:endParaRPr lang="en-US" sz="32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8382000" cy="4800600"/>
          </a:xfrm>
        </p:spPr>
        <p:txBody>
          <a:bodyPr/>
          <a:lstStyle/>
          <a:p>
            <a:r>
              <a:rPr lang="en-US" dirty="0" smtClean="0"/>
              <a:t>Scope:</a:t>
            </a:r>
            <a:br>
              <a:rPr lang="en-US" dirty="0" smtClean="0"/>
            </a:br>
            <a:r>
              <a:rPr lang="en-US" dirty="0" smtClean="0"/>
              <a:t>Coordinate the change</a:t>
            </a:r>
            <a:br>
              <a:rPr lang="en-US" dirty="0" smtClean="0"/>
            </a:br>
            <a:r>
              <a:rPr lang="en-US" dirty="0" smtClean="0"/>
              <a:t>away from wood tooling</a:t>
            </a:r>
            <a:br>
              <a:rPr lang="en-US" dirty="0" smtClean="0"/>
            </a:br>
            <a:r>
              <a:rPr lang="en-US" dirty="0" smtClean="0"/>
              <a:t>from the production floor.</a:t>
            </a:r>
          </a:p>
          <a:p>
            <a:r>
              <a:rPr lang="en-US" dirty="0" smtClean="0"/>
              <a:t>Project Outcome: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All wood tooling </a:t>
            </a:r>
            <a:br>
              <a:rPr lang="en-US" dirty="0" smtClean="0"/>
            </a:br>
            <a:r>
              <a:rPr lang="en-US" dirty="0" smtClean="0"/>
              <a:t>successfully replaced</a:t>
            </a:r>
            <a:br>
              <a:rPr lang="en-US" dirty="0" smtClean="0"/>
            </a:br>
            <a:r>
              <a:rPr lang="en-US" dirty="0" smtClean="0"/>
              <a:t>with aluminum. No</a:t>
            </a:r>
            <a:br>
              <a:rPr lang="en-US" dirty="0" smtClean="0"/>
            </a:br>
            <a:r>
              <a:rPr lang="en-US" dirty="0" smtClean="0"/>
              <a:t>impact on manufacturing.</a:t>
            </a:r>
            <a:endParaRPr lang="en-US" dirty="0" smtClean="0"/>
          </a:p>
        </p:txBody>
      </p:sp>
      <p:pic>
        <p:nvPicPr>
          <p:cNvPr id="2050" name="Picture 2" descr="C:\Users\Braden\SkyCloud\ABB\Summer Internship 2013\Wood Reduction\WP_000287.jpg"/>
          <p:cNvPicPr>
            <a:picLocks noChangeAspect="1" noChangeArrowheads="1"/>
          </p:cNvPicPr>
          <p:nvPr/>
        </p:nvPicPr>
        <p:blipFill>
          <a:blip r:embed="rId2" cstate="print"/>
          <a:srcRect l="14118"/>
          <a:stretch>
            <a:fillRect/>
          </a:stretch>
        </p:blipFill>
        <p:spPr bwMode="auto">
          <a:xfrm>
            <a:off x="4953000" y="1600200"/>
            <a:ext cx="3708400" cy="33909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57912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82725" lvl="1" indent="3175">
              <a:buNone/>
            </a:pPr>
            <a:r>
              <a:rPr lang="en-US" sz="2400" dirty="0" smtClean="0"/>
              <a:t>Problem resolved and customer satisfied!</a:t>
            </a:r>
          </a:p>
        </p:txBody>
      </p:sp>
      <p:pic>
        <p:nvPicPr>
          <p:cNvPr id="6" name="Picture 2" descr="C:\Users\USMALIC\AppData\Local\Microsoft\Windows\Temporary Internet Files\Content.IE5\3YUIF9C0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201" y="5562600"/>
            <a:ext cx="816428" cy="8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Project: </a:t>
            </a:r>
            <a:r>
              <a:rPr lang="en-US" sz="3200" dirty="0" smtClean="0"/>
              <a:t>Server Room Renovation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8229600" cy="2362200"/>
          </a:xfrm>
        </p:spPr>
        <p:txBody>
          <a:bodyPr/>
          <a:lstStyle/>
          <a:p>
            <a:r>
              <a:rPr lang="en-US" dirty="0" smtClean="0"/>
              <a:t>Goals: </a:t>
            </a:r>
            <a:endParaRPr lang="en-US" dirty="0" smtClean="0"/>
          </a:p>
          <a:p>
            <a:pPr lvl="1"/>
            <a:r>
              <a:rPr lang="en-US" dirty="0" smtClean="0"/>
              <a:t>Remove hydraulic fire suppression and i</a:t>
            </a:r>
            <a:r>
              <a:rPr lang="en-US" dirty="0" smtClean="0"/>
              <a:t>nstall modern </a:t>
            </a:r>
            <a:r>
              <a:rPr lang="en-US" dirty="0" err="1" smtClean="0"/>
              <a:t>Halon</a:t>
            </a:r>
            <a:r>
              <a:rPr lang="en-US" dirty="0" smtClean="0"/>
              <a:t> replacement.</a:t>
            </a:r>
          </a:p>
          <a:p>
            <a:pPr lvl="1"/>
            <a:r>
              <a:rPr lang="en-US" dirty="0" smtClean="0"/>
              <a:t>Install hard ceiling and create airtight space.</a:t>
            </a:r>
          </a:p>
          <a:p>
            <a:pPr lvl="1"/>
            <a:r>
              <a:rPr lang="en-US" dirty="0" smtClean="0"/>
              <a:t>Upgrade HVAC and lighting to accommodate fire system</a:t>
            </a:r>
          </a:p>
          <a:p>
            <a:pPr lvl="1"/>
            <a:r>
              <a:rPr lang="en-US" dirty="0" smtClean="0"/>
              <a:t>Install whole-room, 2.5 hour battery backup with surge protection and monitoring.</a:t>
            </a:r>
          </a:p>
          <a:p>
            <a:pPr lvl="1"/>
            <a:r>
              <a:rPr lang="en-US" dirty="0" smtClean="0"/>
              <a:t>Upgrade legacy and damaged equipment.</a:t>
            </a:r>
          </a:p>
          <a:p>
            <a:pPr lvl="1"/>
            <a:r>
              <a:rPr lang="en-US" dirty="0" smtClean="0"/>
              <a:t>Upgrade wiring in server room and remote computing cabinets.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B+PowerPoint+template 09">
  <a:themeElements>
    <a:clrScheme name="ABB+PowerPoint+template 09 1">
      <a:dk1>
        <a:srgbClr val="000000"/>
      </a:dk1>
      <a:lt1>
        <a:srgbClr val="FFFFFF"/>
      </a:lt1>
      <a:dk2>
        <a:srgbClr val="002897"/>
      </a:dk2>
      <a:lt2>
        <a:srgbClr val="666666"/>
      </a:lt2>
      <a:accent1>
        <a:srgbClr val="005ADE"/>
      </a:accent1>
      <a:accent2>
        <a:srgbClr val="0096EA"/>
      </a:accent2>
      <a:accent3>
        <a:srgbClr val="FFFFFF"/>
      </a:accent3>
      <a:accent4>
        <a:srgbClr val="000000"/>
      </a:accent4>
      <a:accent5>
        <a:srgbClr val="AAB5EC"/>
      </a:accent5>
      <a:accent6>
        <a:srgbClr val="0087D4"/>
      </a:accent6>
      <a:hlink>
        <a:srgbClr val="5BD8FF"/>
      </a:hlink>
      <a:folHlink>
        <a:srgbClr val="999999"/>
      </a:folHlink>
    </a:clrScheme>
    <a:fontScheme name="ABB+PowerPoint+template 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0000"/>
          <a:buFont typeface="Wingdings" pitchFamily="2" charset="2"/>
          <a:buNone/>
          <a:tabLst/>
          <a:defRPr kumimoji="0" lang="de-CH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182563" marR="0" indent="-182563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0000"/>
          <a:buFont typeface="Wingdings" pitchFamily="2" charset="2"/>
          <a:buNone/>
          <a:tabLst/>
          <a:defRPr kumimoji="0" lang="de-CH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BB+PowerPoint+template 09 1">
        <a:dk1>
          <a:srgbClr val="000000"/>
        </a:dk1>
        <a:lt1>
          <a:srgbClr val="FFFFFF"/>
        </a:lt1>
        <a:dk2>
          <a:srgbClr val="002897"/>
        </a:dk2>
        <a:lt2>
          <a:srgbClr val="666666"/>
        </a:lt2>
        <a:accent1>
          <a:srgbClr val="005ADE"/>
        </a:accent1>
        <a:accent2>
          <a:srgbClr val="0096EA"/>
        </a:accent2>
        <a:accent3>
          <a:srgbClr val="FFFFFF"/>
        </a:accent3>
        <a:accent4>
          <a:srgbClr val="000000"/>
        </a:accent4>
        <a:accent5>
          <a:srgbClr val="AAB5EC"/>
        </a:accent5>
        <a:accent6>
          <a:srgbClr val="0087D4"/>
        </a:accent6>
        <a:hlink>
          <a:srgbClr val="5BD8FF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B+PowerPoint+template 09 2">
        <a:dk1>
          <a:srgbClr val="000000"/>
        </a:dk1>
        <a:lt1>
          <a:srgbClr val="FFFFFF"/>
        </a:lt1>
        <a:dk2>
          <a:srgbClr val="084C07"/>
        </a:dk2>
        <a:lt2>
          <a:srgbClr val="666666"/>
        </a:lt2>
        <a:accent1>
          <a:srgbClr val="028208"/>
        </a:accent1>
        <a:accent2>
          <a:srgbClr val="3AB200"/>
        </a:accent2>
        <a:accent3>
          <a:srgbClr val="FFFFFF"/>
        </a:accent3>
        <a:accent4>
          <a:srgbClr val="000000"/>
        </a:accent4>
        <a:accent5>
          <a:srgbClr val="AAC1AA"/>
        </a:accent5>
        <a:accent6>
          <a:srgbClr val="34A100"/>
        </a:accent6>
        <a:hlink>
          <a:srgbClr val="98DB38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B+PowerPoint+template 09 3">
        <a:dk1>
          <a:srgbClr val="000000"/>
        </a:dk1>
        <a:lt1>
          <a:srgbClr val="FFFFFF"/>
        </a:lt1>
        <a:dk2>
          <a:srgbClr val="601F69"/>
        </a:dk2>
        <a:lt2>
          <a:srgbClr val="666666"/>
        </a:lt2>
        <a:accent1>
          <a:srgbClr val="904AB0"/>
        </a:accent1>
        <a:accent2>
          <a:srgbClr val="9868EF"/>
        </a:accent2>
        <a:accent3>
          <a:srgbClr val="FFFFFF"/>
        </a:accent3>
        <a:accent4>
          <a:srgbClr val="000000"/>
        </a:accent4>
        <a:accent5>
          <a:srgbClr val="C6B1D4"/>
        </a:accent5>
        <a:accent6>
          <a:srgbClr val="895ED9"/>
        </a:accent6>
        <a:hlink>
          <a:srgbClr val="B4A0E8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B+PowerPoint+template 09 4">
        <a:dk1>
          <a:srgbClr val="000000"/>
        </a:dk1>
        <a:lt1>
          <a:srgbClr val="FFFFFF"/>
        </a:lt1>
        <a:dk2>
          <a:srgbClr val="9A2801"/>
        </a:dk2>
        <a:lt2>
          <a:srgbClr val="666666"/>
        </a:lt2>
        <a:accent1>
          <a:srgbClr val="BF4500"/>
        </a:accent1>
        <a:accent2>
          <a:srgbClr val="FF6C00"/>
        </a:accent2>
        <a:accent3>
          <a:srgbClr val="FFFFFF"/>
        </a:accent3>
        <a:accent4>
          <a:srgbClr val="000000"/>
        </a:accent4>
        <a:accent5>
          <a:srgbClr val="DCB0AA"/>
        </a:accent5>
        <a:accent6>
          <a:srgbClr val="E76100"/>
        </a:accent6>
        <a:hlink>
          <a:srgbClr val="FDAC25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ABB Presentation Template</Template>
  <TotalTime>1627</TotalTime>
  <Words>444</Words>
  <Application>Microsoft Office PowerPoint</Application>
  <PresentationFormat>On-screen Show (4:3)</PresentationFormat>
  <Paragraphs>112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ABB+PowerPoint+template 09</vt:lpstr>
      <vt:lpstr>Slide 1</vt:lpstr>
      <vt:lpstr>Slide 2</vt:lpstr>
      <vt:lpstr>Project: Vibratory Engraver Repair</vt:lpstr>
      <vt:lpstr>Project: Vibratory Engraver Repair</vt:lpstr>
      <vt:lpstr>Project: Vibratory Engraver Repair</vt:lpstr>
      <vt:lpstr>Project: Conference Room Maintenance</vt:lpstr>
      <vt:lpstr>Project: Change Requests</vt:lpstr>
      <vt:lpstr>Project: Production Floor Wood Reduction</vt:lpstr>
      <vt:lpstr>Project: Server Room Renovation</vt:lpstr>
      <vt:lpstr>Project: Server Room Renovation</vt:lpstr>
      <vt:lpstr>Project: Server Room Renovation</vt:lpstr>
      <vt:lpstr>Project: Server Room Renovation</vt:lpstr>
      <vt:lpstr>Project: Server Room Renovation</vt:lpstr>
      <vt:lpstr>Project: Server Room Renovation</vt:lpstr>
      <vt:lpstr>Project: Server Room Renovation</vt:lpstr>
      <vt:lpstr>Project: Server Room Renovation</vt:lpstr>
      <vt:lpstr>Project: Server Room Renovation</vt:lpstr>
      <vt:lpstr>Beneficial Experiences</vt:lpstr>
      <vt:lpstr>Slide 19</vt:lpstr>
      <vt:lpstr>Slide 20</vt:lpstr>
    </vt:vector>
  </TitlesOfParts>
  <Company>ABB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Braden Licastro</dc:creator>
  <cp:lastModifiedBy>Braden Licastro</cp:lastModifiedBy>
  <cp:revision>264</cp:revision>
  <dcterms:created xsi:type="dcterms:W3CDTF">2012-05-23T15:34:31Z</dcterms:created>
  <dcterms:modified xsi:type="dcterms:W3CDTF">2013-12-05T01:52:28Z</dcterms:modified>
</cp:coreProperties>
</file>